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69" r:id="rId5"/>
    <p:sldId id="267" r:id="rId6"/>
    <p:sldId id="279" r:id="rId7"/>
    <p:sldId id="281" r:id="rId8"/>
    <p:sldId id="272" r:id="rId9"/>
    <p:sldId id="268" r:id="rId10"/>
    <p:sldId id="275" r:id="rId11"/>
    <p:sldId id="270" r:id="rId12"/>
    <p:sldId id="260" r:id="rId13"/>
    <p:sldId id="277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pos="2880">
          <p15:clr>
            <a:srgbClr val="A4A3A4"/>
          </p15:clr>
        </p15:guide>
        <p15:guide id="4" pos="5602">
          <p15:clr>
            <a:srgbClr val="A4A3A4"/>
          </p15:clr>
        </p15:guide>
        <p15:guide id="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0A"/>
    <a:srgbClr val="226709"/>
    <a:srgbClr val="99D14C"/>
    <a:srgbClr val="98D14B"/>
    <a:srgbClr val="6C9E28"/>
    <a:srgbClr val="476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1387" autoAdjust="0"/>
  </p:normalViewPr>
  <p:slideViewPr>
    <p:cSldViewPr>
      <p:cViewPr varScale="1">
        <p:scale>
          <a:sx n="113" d="100"/>
          <a:sy n="113" d="100"/>
        </p:scale>
        <p:origin x="1878" y="84"/>
      </p:cViewPr>
      <p:guideLst>
        <p:guide orient="horz" pos="2160"/>
        <p:guide orient="horz" pos="164"/>
        <p:guide pos="2880"/>
        <p:guide pos="5602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동산.png"/>
          <p:cNvPicPr>
            <a:picLocks noChangeAspect="1"/>
          </p:cNvPicPr>
          <p:nvPr userDrawn="1"/>
        </p:nvPicPr>
        <p:blipFill>
          <a:blip r:embed="rId3"/>
          <a:srcRect t="35417"/>
          <a:stretch>
            <a:fillRect/>
          </a:stretch>
        </p:blipFill>
        <p:spPr>
          <a:xfrm>
            <a:off x="0" y="2071678"/>
            <a:ext cx="9144000" cy="4429108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0"/>
            <a:ext cx="9144000" cy="77821"/>
          </a:xfrm>
          <a:prstGeom prst="rect">
            <a:avLst/>
          </a:prstGeom>
          <a:solidFill>
            <a:srgbClr val="98D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그린노트북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6"/>
          <a:stretch/>
        </p:blipFill>
        <p:spPr bwMode="auto">
          <a:xfrm>
            <a:off x="0" y="5143512"/>
            <a:ext cx="9144000" cy="17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17" descr="잔디.png"/>
          <p:cNvPicPr>
            <a:picLocks noChangeAspect="1"/>
          </p:cNvPicPr>
          <p:nvPr userDrawn="1"/>
        </p:nvPicPr>
        <p:blipFill>
          <a:blip r:embed="rId5"/>
          <a:srcRect l="30469" t="19791" r="28906" b="41667"/>
          <a:stretch>
            <a:fillRect/>
          </a:stretch>
        </p:blipFill>
        <p:spPr>
          <a:xfrm>
            <a:off x="3214678" y="2428868"/>
            <a:ext cx="3286148" cy="2338221"/>
          </a:xfrm>
          <a:prstGeom prst="rect">
            <a:avLst/>
          </a:prstGeom>
        </p:spPr>
      </p:pic>
      <p:pic>
        <p:nvPicPr>
          <p:cNvPr id="19" name="그림 18" descr="새싹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7318" y="2169156"/>
            <a:ext cx="3198036" cy="2117099"/>
          </a:xfrm>
          <a:prstGeom prst="rect">
            <a:avLst/>
          </a:prstGeom>
        </p:spPr>
      </p:pic>
      <p:pic>
        <p:nvPicPr>
          <p:cNvPr id="16" name="그림 15" descr="노트북2.png"/>
          <p:cNvPicPr>
            <a:picLocks noChangeAspect="1"/>
          </p:cNvPicPr>
          <p:nvPr userDrawn="1"/>
        </p:nvPicPr>
        <p:blipFill>
          <a:blip r:embed="rId7"/>
          <a:srcRect l="3498" t="7200" r="4704" b="6403"/>
          <a:stretch>
            <a:fillRect/>
          </a:stretch>
        </p:blipFill>
        <p:spPr>
          <a:xfrm>
            <a:off x="4286216" y="1928802"/>
            <a:ext cx="4857784" cy="3429024"/>
          </a:xfrm>
          <a:prstGeom prst="rect">
            <a:avLst/>
          </a:prstGeom>
        </p:spPr>
      </p:pic>
      <p:sp>
        <p:nvSpPr>
          <p:cNvPr id="20" name="자유형 19"/>
          <p:cNvSpPr/>
          <p:nvPr userDrawn="1"/>
        </p:nvSpPr>
        <p:spPr>
          <a:xfrm>
            <a:off x="5188419" y="2143116"/>
            <a:ext cx="3106239" cy="1875682"/>
          </a:xfrm>
          <a:custGeom>
            <a:avLst/>
            <a:gdLst>
              <a:gd name="connsiteX0" fmla="*/ 0 w 3071834"/>
              <a:gd name="connsiteY0" fmla="*/ 0 h 1857388"/>
              <a:gd name="connsiteX1" fmla="*/ 3071834 w 3071834"/>
              <a:gd name="connsiteY1" fmla="*/ 0 h 1857388"/>
              <a:gd name="connsiteX2" fmla="*/ 3071834 w 3071834"/>
              <a:gd name="connsiteY2" fmla="*/ 1857388 h 1857388"/>
              <a:gd name="connsiteX3" fmla="*/ 0 w 3071834"/>
              <a:gd name="connsiteY3" fmla="*/ 1857388 h 1857388"/>
              <a:gd name="connsiteX4" fmla="*/ 0 w 3071834"/>
              <a:gd name="connsiteY4" fmla="*/ 0 h 1857388"/>
              <a:gd name="connsiteX0" fmla="*/ 0 w 3085216"/>
              <a:gd name="connsiteY0" fmla="*/ 8921 h 1857388"/>
              <a:gd name="connsiteX1" fmla="*/ 3085216 w 3085216"/>
              <a:gd name="connsiteY1" fmla="*/ 0 h 1857388"/>
              <a:gd name="connsiteX2" fmla="*/ 3085216 w 3085216"/>
              <a:gd name="connsiteY2" fmla="*/ 1857388 h 1857388"/>
              <a:gd name="connsiteX3" fmla="*/ 13382 w 3085216"/>
              <a:gd name="connsiteY3" fmla="*/ 1857388 h 1857388"/>
              <a:gd name="connsiteX4" fmla="*/ 0 w 3085216"/>
              <a:gd name="connsiteY4" fmla="*/ 8921 h 1857388"/>
              <a:gd name="connsiteX0" fmla="*/ 3457 w 3076295"/>
              <a:gd name="connsiteY0" fmla="*/ 15605 h 1857388"/>
              <a:gd name="connsiteX1" fmla="*/ 3076295 w 3076295"/>
              <a:gd name="connsiteY1" fmla="*/ 0 h 1857388"/>
              <a:gd name="connsiteX2" fmla="*/ 3076295 w 3076295"/>
              <a:gd name="connsiteY2" fmla="*/ 1857388 h 1857388"/>
              <a:gd name="connsiteX3" fmla="*/ 4461 w 3076295"/>
              <a:gd name="connsiteY3" fmla="*/ 1857388 h 1857388"/>
              <a:gd name="connsiteX4" fmla="*/ 3457 w 3076295"/>
              <a:gd name="connsiteY4" fmla="*/ 15605 h 1857388"/>
              <a:gd name="connsiteX0" fmla="*/ 0 w 3079510"/>
              <a:gd name="connsiteY0" fmla="*/ 18479 h 1857388"/>
              <a:gd name="connsiteX1" fmla="*/ 3079510 w 3079510"/>
              <a:gd name="connsiteY1" fmla="*/ 0 h 1857388"/>
              <a:gd name="connsiteX2" fmla="*/ 3079510 w 3079510"/>
              <a:gd name="connsiteY2" fmla="*/ 1857388 h 1857388"/>
              <a:gd name="connsiteX3" fmla="*/ 7676 w 3079510"/>
              <a:gd name="connsiteY3" fmla="*/ 1857388 h 1857388"/>
              <a:gd name="connsiteX4" fmla="*/ 0 w 3079510"/>
              <a:gd name="connsiteY4" fmla="*/ 18479 h 1857388"/>
              <a:gd name="connsiteX0" fmla="*/ 3457 w 3082967"/>
              <a:gd name="connsiteY0" fmla="*/ 18479 h 1873584"/>
              <a:gd name="connsiteX1" fmla="*/ 3082967 w 3082967"/>
              <a:gd name="connsiteY1" fmla="*/ 0 h 1873584"/>
              <a:gd name="connsiteX2" fmla="*/ 3082967 w 3082967"/>
              <a:gd name="connsiteY2" fmla="*/ 1857388 h 1873584"/>
              <a:gd name="connsiteX3" fmla="*/ 4461 w 3082967"/>
              <a:gd name="connsiteY3" fmla="*/ 1873584 h 1873584"/>
              <a:gd name="connsiteX4" fmla="*/ 3457 w 3082967"/>
              <a:gd name="connsiteY4" fmla="*/ 18479 h 1873584"/>
              <a:gd name="connsiteX0" fmla="*/ 3457 w 3086751"/>
              <a:gd name="connsiteY0" fmla="*/ 4175 h 1859280"/>
              <a:gd name="connsiteX1" fmla="*/ 3086751 w 3086751"/>
              <a:gd name="connsiteY1" fmla="*/ 0 h 1859280"/>
              <a:gd name="connsiteX2" fmla="*/ 3082967 w 3086751"/>
              <a:gd name="connsiteY2" fmla="*/ 1843084 h 1859280"/>
              <a:gd name="connsiteX3" fmla="*/ 4461 w 3086751"/>
              <a:gd name="connsiteY3" fmla="*/ 1859280 h 1859280"/>
              <a:gd name="connsiteX4" fmla="*/ 3457 w 3086751"/>
              <a:gd name="connsiteY4" fmla="*/ 4175 h 1859280"/>
              <a:gd name="connsiteX0" fmla="*/ 0 w 3090666"/>
              <a:gd name="connsiteY0" fmla="*/ 0 h 1860534"/>
              <a:gd name="connsiteX1" fmla="*/ 3090666 w 3090666"/>
              <a:gd name="connsiteY1" fmla="*/ 1254 h 1860534"/>
              <a:gd name="connsiteX2" fmla="*/ 3086882 w 3090666"/>
              <a:gd name="connsiteY2" fmla="*/ 1844338 h 1860534"/>
              <a:gd name="connsiteX3" fmla="*/ 8376 w 3090666"/>
              <a:gd name="connsiteY3" fmla="*/ 1860534 h 1860534"/>
              <a:gd name="connsiteX4" fmla="*/ 0 w 3090666"/>
              <a:gd name="connsiteY4" fmla="*/ 0 h 1860534"/>
              <a:gd name="connsiteX0" fmla="*/ 0 w 3094766"/>
              <a:gd name="connsiteY0" fmla="*/ 15148 h 1875682"/>
              <a:gd name="connsiteX1" fmla="*/ 3094766 w 3094766"/>
              <a:gd name="connsiteY1" fmla="*/ 0 h 1875682"/>
              <a:gd name="connsiteX2" fmla="*/ 3086882 w 3094766"/>
              <a:gd name="connsiteY2" fmla="*/ 1859486 h 1875682"/>
              <a:gd name="connsiteX3" fmla="*/ 8376 w 3094766"/>
              <a:gd name="connsiteY3" fmla="*/ 1875682 h 1875682"/>
              <a:gd name="connsiteX4" fmla="*/ 0 w 3094766"/>
              <a:gd name="connsiteY4" fmla="*/ 15148 h 1875682"/>
              <a:gd name="connsiteX0" fmla="*/ 0 w 3106239"/>
              <a:gd name="connsiteY0" fmla="*/ 5618 h 1875682"/>
              <a:gd name="connsiteX1" fmla="*/ 3106239 w 3106239"/>
              <a:gd name="connsiteY1" fmla="*/ 0 h 1875682"/>
              <a:gd name="connsiteX2" fmla="*/ 3098355 w 3106239"/>
              <a:gd name="connsiteY2" fmla="*/ 1859486 h 1875682"/>
              <a:gd name="connsiteX3" fmla="*/ 19849 w 3106239"/>
              <a:gd name="connsiteY3" fmla="*/ 1875682 h 1875682"/>
              <a:gd name="connsiteX4" fmla="*/ 0 w 3106239"/>
              <a:gd name="connsiteY4" fmla="*/ 5618 h 1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239" h="1875682">
                <a:moveTo>
                  <a:pt x="0" y="5618"/>
                </a:moveTo>
                <a:lnTo>
                  <a:pt x="3106239" y="0"/>
                </a:lnTo>
                <a:cubicBezTo>
                  <a:pt x="3104978" y="614361"/>
                  <a:pt x="3099616" y="1245125"/>
                  <a:pt x="3098355" y="1859486"/>
                </a:cubicBezTo>
                <a:lnTo>
                  <a:pt x="19849" y="1875682"/>
                </a:lnTo>
                <a:cubicBezTo>
                  <a:pt x="15388" y="1259526"/>
                  <a:pt x="4461" y="621774"/>
                  <a:pt x="0" y="5618"/>
                </a:cubicBezTo>
                <a:close/>
              </a:path>
            </a:pathLst>
          </a:custGeom>
          <a:gradFill>
            <a:gsLst>
              <a:gs pos="59000">
                <a:schemeClr val="tx1">
                  <a:alpha val="7000"/>
                </a:schemeClr>
              </a:gs>
              <a:gs pos="0">
                <a:schemeClr val="tx1">
                  <a:alpha val="46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내지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9144000" cy="77821"/>
          </a:xfrm>
          <a:prstGeom prst="rect">
            <a:avLst/>
          </a:prstGeom>
          <a:solidFill>
            <a:srgbClr val="98D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잔디.png"/>
          <p:cNvPicPr>
            <a:picLocks noChangeAspect="1"/>
          </p:cNvPicPr>
          <p:nvPr userDrawn="1"/>
        </p:nvPicPr>
        <p:blipFill>
          <a:blip r:embed="rId4"/>
          <a:srcRect l="30469" t="19791" r="28906" b="41667"/>
          <a:stretch>
            <a:fillRect/>
          </a:stretch>
        </p:blipFill>
        <p:spPr>
          <a:xfrm flipH="1">
            <a:off x="0" y="4000504"/>
            <a:ext cx="3714776" cy="2643206"/>
          </a:xfrm>
          <a:prstGeom prst="rect">
            <a:avLst/>
          </a:prstGeom>
        </p:spPr>
      </p:pic>
      <p:grpSp>
        <p:nvGrpSpPr>
          <p:cNvPr id="24" name="그룹 23"/>
          <p:cNvGrpSpPr/>
          <p:nvPr userDrawn="1"/>
        </p:nvGrpSpPr>
        <p:grpSpPr>
          <a:xfrm>
            <a:off x="0" y="3857628"/>
            <a:ext cx="2503031" cy="2730607"/>
            <a:chOff x="-13419" y="3428976"/>
            <a:chExt cx="3143240" cy="3429024"/>
          </a:xfrm>
        </p:grpSpPr>
        <p:pic>
          <p:nvPicPr>
            <p:cNvPr id="17" name="그림 16" descr="새싹.png"/>
            <p:cNvPicPr>
              <a:picLocks noChangeAspect="1"/>
            </p:cNvPicPr>
            <p:nvPr userDrawn="1"/>
          </p:nvPicPr>
          <p:blipFill>
            <a:blip r:embed="rId5"/>
            <a:srcRect l="27316"/>
            <a:stretch>
              <a:fillRect/>
            </a:stretch>
          </p:blipFill>
          <p:spPr>
            <a:xfrm>
              <a:off x="-13419" y="3597893"/>
              <a:ext cx="2324454" cy="2117100"/>
            </a:xfrm>
            <a:prstGeom prst="rect">
              <a:avLst/>
            </a:prstGeom>
          </p:spPr>
        </p:pic>
        <p:pic>
          <p:nvPicPr>
            <p:cNvPr id="19" name="그림 18" descr="노트북2.png"/>
            <p:cNvPicPr>
              <a:picLocks noChangeAspect="1"/>
            </p:cNvPicPr>
            <p:nvPr userDrawn="1"/>
          </p:nvPicPr>
          <p:blipFill>
            <a:blip r:embed="rId6" cstate="print"/>
            <a:srcRect l="35898" t="7200" r="4704" b="6403"/>
            <a:stretch>
              <a:fillRect/>
            </a:stretch>
          </p:blipFill>
          <p:spPr>
            <a:xfrm>
              <a:off x="-13419" y="3428976"/>
              <a:ext cx="3143240" cy="3429024"/>
            </a:xfrm>
            <a:prstGeom prst="rect">
              <a:avLst/>
            </a:prstGeom>
          </p:spPr>
        </p:pic>
        <p:sp>
          <p:nvSpPr>
            <p:cNvPr id="20" name="자유형 19"/>
            <p:cNvSpPr/>
            <p:nvPr userDrawn="1"/>
          </p:nvSpPr>
          <p:spPr>
            <a:xfrm>
              <a:off x="-13419" y="3608396"/>
              <a:ext cx="2307317" cy="1890563"/>
            </a:xfrm>
            <a:custGeom>
              <a:avLst/>
              <a:gdLst>
                <a:gd name="connsiteX0" fmla="*/ 0 w 3071834"/>
                <a:gd name="connsiteY0" fmla="*/ 0 h 1857388"/>
                <a:gd name="connsiteX1" fmla="*/ 3071834 w 3071834"/>
                <a:gd name="connsiteY1" fmla="*/ 0 h 1857388"/>
                <a:gd name="connsiteX2" fmla="*/ 3071834 w 3071834"/>
                <a:gd name="connsiteY2" fmla="*/ 1857388 h 1857388"/>
                <a:gd name="connsiteX3" fmla="*/ 0 w 3071834"/>
                <a:gd name="connsiteY3" fmla="*/ 1857388 h 1857388"/>
                <a:gd name="connsiteX4" fmla="*/ 0 w 3071834"/>
                <a:gd name="connsiteY4" fmla="*/ 0 h 1857388"/>
                <a:gd name="connsiteX0" fmla="*/ 0 w 3085216"/>
                <a:gd name="connsiteY0" fmla="*/ 8921 h 1857388"/>
                <a:gd name="connsiteX1" fmla="*/ 3085216 w 3085216"/>
                <a:gd name="connsiteY1" fmla="*/ 0 h 1857388"/>
                <a:gd name="connsiteX2" fmla="*/ 3085216 w 3085216"/>
                <a:gd name="connsiteY2" fmla="*/ 1857388 h 1857388"/>
                <a:gd name="connsiteX3" fmla="*/ 13382 w 3085216"/>
                <a:gd name="connsiteY3" fmla="*/ 1857388 h 1857388"/>
                <a:gd name="connsiteX4" fmla="*/ 0 w 3085216"/>
                <a:gd name="connsiteY4" fmla="*/ 8921 h 1857388"/>
                <a:gd name="connsiteX0" fmla="*/ 3457 w 3076295"/>
                <a:gd name="connsiteY0" fmla="*/ 15605 h 1857388"/>
                <a:gd name="connsiteX1" fmla="*/ 3076295 w 3076295"/>
                <a:gd name="connsiteY1" fmla="*/ 0 h 1857388"/>
                <a:gd name="connsiteX2" fmla="*/ 3076295 w 3076295"/>
                <a:gd name="connsiteY2" fmla="*/ 1857388 h 1857388"/>
                <a:gd name="connsiteX3" fmla="*/ 4461 w 3076295"/>
                <a:gd name="connsiteY3" fmla="*/ 1857388 h 1857388"/>
                <a:gd name="connsiteX4" fmla="*/ 3457 w 3076295"/>
                <a:gd name="connsiteY4" fmla="*/ 15605 h 1857388"/>
                <a:gd name="connsiteX0" fmla="*/ 0 w 3079510"/>
                <a:gd name="connsiteY0" fmla="*/ 18479 h 1857388"/>
                <a:gd name="connsiteX1" fmla="*/ 3079510 w 3079510"/>
                <a:gd name="connsiteY1" fmla="*/ 0 h 1857388"/>
                <a:gd name="connsiteX2" fmla="*/ 3079510 w 3079510"/>
                <a:gd name="connsiteY2" fmla="*/ 1857388 h 1857388"/>
                <a:gd name="connsiteX3" fmla="*/ 7676 w 3079510"/>
                <a:gd name="connsiteY3" fmla="*/ 1857388 h 1857388"/>
                <a:gd name="connsiteX4" fmla="*/ 0 w 3079510"/>
                <a:gd name="connsiteY4" fmla="*/ 18479 h 1857388"/>
                <a:gd name="connsiteX0" fmla="*/ 3457 w 3082967"/>
                <a:gd name="connsiteY0" fmla="*/ 18479 h 1873584"/>
                <a:gd name="connsiteX1" fmla="*/ 3082967 w 3082967"/>
                <a:gd name="connsiteY1" fmla="*/ 0 h 1873584"/>
                <a:gd name="connsiteX2" fmla="*/ 3082967 w 3082967"/>
                <a:gd name="connsiteY2" fmla="*/ 1857388 h 1873584"/>
                <a:gd name="connsiteX3" fmla="*/ 4461 w 3082967"/>
                <a:gd name="connsiteY3" fmla="*/ 1873584 h 1873584"/>
                <a:gd name="connsiteX4" fmla="*/ 3457 w 3082967"/>
                <a:gd name="connsiteY4" fmla="*/ 18479 h 1873584"/>
                <a:gd name="connsiteX0" fmla="*/ 3457 w 3086751"/>
                <a:gd name="connsiteY0" fmla="*/ 4175 h 1859280"/>
                <a:gd name="connsiteX1" fmla="*/ 3086751 w 3086751"/>
                <a:gd name="connsiteY1" fmla="*/ 0 h 1859280"/>
                <a:gd name="connsiteX2" fmla="*/ 3082967 w 3086751"/>
                <a:gd name="connsiteY2" fmla="*/ 1843084 h 1859280"/>
                <a:gd name="connsiteX3" fmla="*/ 4461 w 3086751"/>
                <a:gd name="connsiteY3" fmla="*/ 1859280 h 1859280"/>
                <a:gd name="connsiteX4" fmla="*/ 3457 w 3086751"/>
                <a:gd name="connsiteY4" fmla="*/ 4175 h 1859280"/>
                <a:gd name="connsiteX0" fmla="*/ 0 w 3090666"/>
                <a:gd name="connsiteY0" fmla="*/ 0 h 1860534"/>
                <a:gd name="connsiteX1" fmla="*/ 3090666 w 3090666"/>
                <a:gd name="connsiteY1" fmla="*/ 1254 h 1860534"/>
                <a:gd name="connsiteX2" fmla="*/ 3086882 w 3090666"/>
                <a:gd name="connsiteY2" fmla="*/ 1844338 h 1860534"/>
                <a:gd name="connsiteX3" fmla="*/ 8376 w 3090666"/>
                <a:gd name="connsiteY3" fmla="*/ 1860534 h 1860534"/>
                <a:gd name="connsiteX4" fmla="*/ 0 w 3090666"/>
                <a:gd name="connsiteY4" fmla="*/ 0 h 1860534"/>
                <a:gd name="connsiteX0" fmla="*/ 0 w 3094766"/>
                <a:gd name="connsiteY0" fmla="*/ 15148 h 1875682"/>
                <a:gd name="connsiteX1" fmla="*/ 3094766 w 3094766"/>
                <a:gd name="connsiteY1" fmla="*/ 0 h 1875682"/>
                <a:gd name="connsiteX2" fmla="*/ 3086882 w 3094766"/>
                <a:gd name="connsiteY2" fmla="*/ 1859486 h 1875682"/>
                <a:gd name="connsiteX3" fmla="*/ 8376 w 3094766"/>
                <a:gd name="connsiteY3" fmla="*/ 1875682 h 1875682"/>
                <a:gd name="connsiteX4" fmla="*/ 0 w 3094766"/>
                <a:gd name="connsiteY4" fmla="*/ 15148 h 1875682"/>
                <a:gd name="connsiteX0" fmla="*/ 0 w 3106239"/>
                <a:gd name="connsiteY0" fmla="*/ 5618 h 1875682"/>
                <a:gd name="connsiteX1" fmla="*/ 3106239 w 3106239"/>
                <a:gd name="connsiteY1" fmla="*/ 0 h 1875682"/>
                <a:gd name="connsiteX2" fmla="*/ 3098355 w 3106239"/>
                <a:gd name="connsiteY2" fmla="*/ 1859486 h 1875682"/>
                <a:gd name="connsiteX3" fmla="*/ 19849 w 3106239"/>
                <a:gd name="connsiteY3" fmla="*/ 1875682 h 1875682"/>
                <a:gd name="connsiteX4" fmla="*/ 0 w 3106239"/>
                <a:gd name="connsiteY4" fmla="*/ 5618 h 1875682"/>
                <a:gd name="connsiteX0" fmla="*/ 783534 w 3090851"/>
                <a:gd name="connsiteY0" fmla="*/ 449 h 1875682"/>
                <a:gd name="connsiteX1" fmla="*/ 3090851 w 3090851"/>
                <a:gd name="connsiteY1" fmla="*/ 0 h 1875682"/>
                <a:gd name="connsiteX2" fmla="*/ 3082967 w 3090851"/>
                <a:gd name="connsiteY2" fmla="*/ 1859486 h 1875682"/>
                <a:gd name="connsiteX3" fmla="*/ 4461 w 3090851"/>
                <a:gd name="connsiteY3" fmla="*/ 1875682 h 1875682"/>
                <a:gd name="connsiteX4" fmla="*/ 783534 w 3090851"/>
                <a:gd name="connsiteY4" fmla="*/ 449 h 1875682"/>
                <a:gd name="connsiteX0" fmla="*/ 0 w 2307317"/>
                <a:gd name="connsiteY0" fmla="*/ 449 h 1890563"/>
                <a:gd name="connsiteX1" fmla="*/ 2307317 w 2307317"/>
                <a:gd name="connsiteY1" fmla="*/ 0 h 1890563"/>
                <a:gd name="connsiteX2" fmla="*/ 2299433 w 2307317"/>
                <a:gd name="connsiteY2" fmla="*/ 1859486 h 1890563"/>
                <a:gd name="connsiteX3" fmla="*/ 6777 w 2307317"/>
                <a:gd name="connsiteY3" fmla="*/ 1890563 h 1890563"/>
                <a:gd name="connsiteX4" fmla="*/ 0 w 2307317"/>
                <a:gd name="connsiteY4" fmla="*/ 449 h 18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17" h="1890563">
                  <a:moveTo>
                    <a:pt x="0" y="449"/>
                  </a:moveTo>
                  <a:lnTo>
                    <a:pt x="2307317" y="0"/>
                  </a:lnTo>
                  <a:cubicBezTo>
                    <a:pt x="2306056" y="614361"/>
                    <a:pt x="2300694" y="1245125"/>
                    <a:pt x="2299433" y="1859486"/>
                  </a:cubicBezTo>
                  <a:lnTo>
                    <a:pt x="6777" y="1890563"/>
                  </a:lnTo>
                  <a:cubicBezTo>
                    <a:pt x="2316" y="1274407"/>
                    <a:pt x="4461" y="616605"/>
                    <a:pt x="0" y="449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내지2.png"/>
          <p:cNvPicPr>
            <a:picLocks noChangeAspect="1"/>
          </p:cNvPicPr>
          <p:nvPr userDrawn="1"/>
        </p:nvPicPr>
        <p:blipFill>
          <a:blip r:embed="rId3"/>
          <a:srcRect b="48958"/>
          <a:stretch>
            <a:fillRect/>
          </a:stretch>
        </p:blipFill>
        <p:spPr>
          <a:xfrm>
            <a:off x="0" y="0"/>
            <a:ext cx="9144000" cy="3500438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0" y="0"/>
            <a:ext cx="9144000" cy="77821"/>
          </a:xfrm>
          <a:prstGeom prst="rect">
            <a:avLst/>
          </a:prstGeom>
          <a:solidFill>
            <a:srgbClr val="98D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2844" y="5661248"/>
            <a:ext cx="3981154" cy="92333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spc="-1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4000" endPos="50000" dist="60007" dir="5400000" sy="-100000" algn="bl" rotWithShape="0"/>
                </a:effectLst>
                <a:latin typeface="+mj-lt"/>
                <a:ea typeface="Yoon 윤고딕 550_TT" pitchFamily="18" charset="-127"/>
                <a:cs typeface="Tahoma" pitchFamily="34" charset="0"/>
              </a:rPr>
              <a:t>동 서 톱 밥</a:t>
            </a:r>
            <a:endParaRPr kumimoji="0" lang="en-US" altLang="ko-KR" sz="5400" b="1" spc="-100" dirty="0">
              <a:ln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4000" endPos="50000" dist="60007" dir="5400000" sy="-100000" algn="bl" rotWithShape="0"/>
              </a:effectLst>
              <a:latin typeface="+mj-lt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600" y="5357826"/>
            <a:ext cx="6453102" cy="40011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친환경 선두 기업 </a:t>
            </a:r>
            <a:endParaRPr kumimoji="0" lang="en-US" altLang="ko-KR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 rot="5400000" flipH="1" flipV="1">
            <a:off x="-2482850" y="2851002"/>
            <a:ext cx="28575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5557881"/>
            <a:ext cx="100539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18834" y="5694348"/>
            <a:ext cx="3089670" cy="954107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서울시 서초구 </a:t>
            </a:r>
            <a:r>
              <a:rPr lang="ko-KR" altLang="en-US" sz="1000" b="1" dirty="0" err="1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효령로</a:t>
            </a:r>
            <a:r>
              <a:rPr lang="ko-KR" altLang="en-US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en-US" altLang="ko-KR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304 </a:t>
            </a:r>
            <a:r>
              <a:rPr lang="ko-KR" altLang="en-US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국제전자센터빌딩 </a:t>
            </a:r>
            <a:r>
              <a:rPr lang="en-US" altLang="ko-KR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10</a:t>
            </a:r>
            <a:r>
              <a:rPr lang="ko-KR" altLang="en-US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맑은 고딕" panose="020B0503020000020004" pitchFamily="50" charset="-127"/>
              <a:cs typeface="Tahoma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TEL : 02-775-7200 (Fax 3400)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맑은 고딕" panose="020B0503020000020004" pitchFamily="50" charset="-127"/>
              <a:cs typeface="Tahoma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M.P : 010-6434-7396</a:t>
            </a:r>
            <a:endParaRPr kumimoji="0" lang="en-US" altLang="ko-KR" sz="1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맑은 고딕" panose="020B0503020000020004" pitchFamily="50" charset="-127"/>
              <a:cs typeface="Tahoma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맑은 고딕" panose="020B0503020000020004" pitchFamily="50" charset="-127"/>
              <a:cs typeface="Tahoma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맑은 고딕" panose="020B0503020000020004" pitchFamily="50" charset="-127"/>
                <a:cs typeface="Tahoma" pitchFamily="34" charset="0"/>
              </a:rPr>
              <a:t>Http://www.dongsuero.com</a:t>
            </a:r>
            <a:endParaRPr kumimoji="0" lang="en-US" altLang="ko-KR" sz="1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맑은 고딕" panose="020B0503020000020004" pitchFamily="50" charset="-127"/>
              <a:cs typeface="Tahoma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09"/>
            <a:ext cx="9144000" cy="4709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72816"/>
            <a:ext cx="6912768" cy="34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73268" y="544833"/>
            <a:ext cx="3359019" cy="53271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20000"/>
              </a:lnSpc>
              <a:buSzPct val="14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ko-KR" altLang="en-US" sz="3200" b="1" dirty="0"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인천 물류 센터</a:t>
            </a:r>
            <a:endParaRPr lang="en-US" sz="3200" b="1" dirty="0">
              <a:solidFill>
                <a:srgbClr val="27780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627784" y="5606219"/>
            <a:ext cx="4459787" cy="464743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sz="2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㈜ </a:t>
            </a:r>
            <a:r>
              <a:rPr lang="ko-KR" altLang="en-US" sz="2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동서로지스틱스</a:t>
            </a:r>
            <a:r>
              <a:rPr lang="ko-KR" altLang="en-US" sz="2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 인천물류센터</a:t>
            </a:r>
            <a:endParaRPr lang="en-US" altLang="ko-KR" sz="2200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7450" y="6320353"/>
            <a:ext cx="6911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ko-KR" sz="1200" dirty="0">
                <a:latin typeface="+mj-lt"/>
                <a:ea typeface="휴먼둥근헤드라인" pitchFamily="18" charset="-127"/>
              </a:rPr>
              <a:t>TEL : 070) 4334-0579    FAX : 070) 7428-0847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8124" y="6037257"/>
            <a:ext cx="563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lt"/>
              </a:rPr>
              <a:t>인천광역시 동구 보세로 </a:t>
            </a:r>
            <a:r>
              <a:rPr lang="en-US" altLang="ko-KR" sz="1200" dirty="0">
                <a:latin typeface="+mj-lt"/>
              </a:rPr>
              <a:t>103  </a:t>
            </a:r>
            <a:r>
              <a:rPr lang="ko-KR" altLang="en-US" sz="1200" dirty="0" err="1">
                <a:latin typeface="+mj-lt"/>
              </a:rPr>
              <a:t>삼미창고</a:t>
            </a:r>
            <a:r>
              <a:rPr lang="en-US" altLang="ko-KR" sz="1200" dirty="0">
                <a:latin typeface="+mj-lt"/>
              </a:rPr>
              <a:t> </a:t>
            </a:r>
            <a:r>
              <a:rPr lang="ko-KR" altLang="en-US" sz="1200" dirty="0">
                <a:latin typeface="+mj-lt"/>
              </a:rPr>
              <a:t>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71230" r="23810" b="14385"/>
          <a:stretch/>
        </p:blipFill>
        <p:spPr bwMode="auto">
          <a:xfrm>
            <a:off x="-12285" y="5833099"/>
            <a:ext cx="9156285" cy="10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0" descr="잔디.png"/>
          <p:cNvPicPr>
            <a:picLocks noChangeAspect="1"/>
          </p:cNvPicPr>
          <p:nvPr/>
        </p:nvPicPr>
        <p:blipFill>
          <a:blip r:embed="rId3"/>
          <a:srcRect l="30469" t="19791" r="28906" b="41667"/>
          <a:stretch>
            <a:fillRect/>
          </a:stretch>
        </p:blipFill>
        <p:spPr>
          <a:xfrm flipH="1">
            <a:off x="-36513" y="4509121"/>
            <a:ext cx="2832113" cy="2016224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 flipH="1" flipV="1">
            <a:off x="2195736" y="5254428"/>
            <a:ext cx="76418" cy="14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3483128" y="4015368"/>
            <a:ext cx="4993336" cy="2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친환경 선두 기업</a:t>
            </a:r>
            <a:endParaRPr lang="en-US" altLang="ko-K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동 서 톱 밥</a:t>
            </a:r>
            <a:endParaRPr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 : 02-775-7200 (FAX : 02-775-3400)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M.P : 010-6434-7396 (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구매문의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신현숙 대리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M.P : 010-4358-7889 (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상담문의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조창현 상무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M.P : 010-6709-2521 (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상담문의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방기성 과장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71230" r="23810" b="14385"/>
          <a:stretch/>
        </p:blipFill>
        <p:spPr bwMode="auto">
          <a:xfrm>
            <a:off x="-12285" y="5833099"/>
            <a:ext cx="9156285" cy="10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0" descr="잔디.png"/>
          <p:cNvPicPr>
            <a:picLocks noChangeAspect="1"/>
          </p:cNvPicPr>
          <p:nvPr/>
        </p:nvPicPr>
        <p:blipFill>
          <a:blip r:embed="rId3"/>
          <a:srcRect l="30469" t="19791" r="28906" b="41667"/>
          <a:stretch>
            <a:fillRect/>
          </a:stretch>
        </p:blipFill>
        <p:spPr>
          <a:xfrm flipH="1">
            <a:off x="-36513" y="4509121"/>
            <a:ext cx="2832113" cy="2016224"/>
          </a:xfrm>
          <a:prstGeom prst="rect">
            <a:avLst/>
          </a:prstGeom>
        </p:spPr>
      </p:pic>
      <p:sp>
        <p:nvSpPr>
          <p:cNvPr id="53" name="모서리가 둥근 직사각형 52"/>
          <p:cNvSpPr/>
          <p:nvPr/>
        </p:nvSpPr>
        <p:spPr>
          <a:xfrm>
            <a:off x="683568" y="1221286"/>
            <a:ext cx="7128552" cy="6240162"/>
          </a:xfrm>
          <a:prstGeom prst="roundRect">
            <a:avLst>
              <a:gd name="adj" fmla="val 3685"/>
            </a:avLst>
          </a:prstGeom>
          <a:noFill/>
          <a:ln w="38100">
            <a:gradFill>
              <a:gsLst>
                <a:gs pos="0">
                  <a:srgbClr val="98D14B"/>
                </a:gs>
                <a:gs pos="49000">
                  <a:srgbClr val="FFEBFA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879264" y="1061443"/>
            <a:ext cx="6717072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프리미엄 소나무 톱밥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Powder (</a:t>
            </a:r>
            <a:r>
              <a:rPr lang="ko-KR" altLang="en-US" sz="1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목분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성분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5%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미만으로써 먼지가 나지 않으며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일반 톱밥에 비해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20~30%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정도 톱밥을 덜 깔아도 되는 절감효과 있음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수분 함유량 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8%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미만으로 수분 흡수율이 높음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 ~ 550 </a:t>
            </a:r>
            <a:r>
              <a:rPr lang="en-US" altLang="ko-KR" sz="1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Kgs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톤백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포장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( 110 x 110 x 120 ).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무 염분으로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퇴비화 용이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축분과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혼합 시 발효가 잘됨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및 토양 산성화 방지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당사 차량을 이용한 운송으로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(3.5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톤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/5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톤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소량 납품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적기 납품 가능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(GPS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축산 관련 운송 차량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그림 55" descr="띠.png"/>
          <p:cNvPicPr>
            <a:picLocks noChangeAspect="1"/>
          </p:cNvPicPr>
          <p:nvPr/>
        </p:nvPicPr>
        <p:blipFill>
          <a:blip r:embed="rId4"/>
          <a:srcRect l="5650" r="3333" b="33334"/>
          <a:stretch>
            <a:fillRect/>
          </a:stretch>
        </p:blipFill>
        <p:spPr>
          <a:xfrm>
            <a:off x="879264" y="1240138"/>
            <a:ext cx="5204904" cy="60994"/>
          </a:xfrm>
          <a:prstGeom prst="rect">
            <a:avLst/>
          </a:prstGeom>
        </p:spPr>
      </p:pic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1. </a:t>
            </a:r>
            <a:r>
              <a:rPr lang="ko-KR" altLang="en-US" dirty="0"/>
              <a:t>동서 톱밥의 장점</a:t>
            </a:r>
          </a:p>
        </p:txBody>
      </p:sp>
      <p:pic>
        <p:nvPicPr>
          <p:cNvPr id="58" name="그림 5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29330"/>
            <a:ext cx="1440000" cy="1943975"/>
          </a:xfrm>
          <a:prstGeom prst="rect">
            <a:avLst/>
          </a:prstGeom>
          <a:ln>
            <a:solidFill>
              <a:srgbClr val="27780A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9" name="그림 5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28" y="4509120"/>
            <a:ext cx="1440000" cy="1943975"/>
          </a:xfrm>
          <a:prstGeom prst="rect">
            <a:avLst/>
          </a:prstGeom>
          <a:ln>
            <a:solidFill>
              <a:srgbClr val="27780A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0" name="그림 5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20" y="4509120"/>
            <a:ext cx="1440000" cy="1943975"/>
          </a:xfrm>
          <a:prstGeom prst="rect">
            <a:avLst/>
          </a:prstGeom>
          <a:ln>
            <a:solidFill>
              <a:srgbClr val="27780A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cxnSp>
        <p:nvCxnSpPr>
          <p:cNvPr id="3" name="직선 연결선 2"/>
          <p:cNvCxnSpPr>
            <a:endCxn id="1033" idx="3"/>
          </p:cNvCxnSpPr>
          <p:nvPr/>
        </p:nvCxnSpPr>
        <p:spPr>
          <a:xfrm flipH="1" flipV="1">
            <a:off x="2838287" y="5294769"/>
            <a:ext cx="87014" cy="1010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>
            <a:stCxn id="1033" idx="2"/>
            <a:endCxn id="8" idx="4"/>
          </p:cNvCxnSpPr>
          <p:nvPr/>
        </p:nvCxnSpPr>
        <p:spPr>
          <a:xfrm flipV="1">
            <a:off x="2675008" y="5454693"/>
            <a:ext cx="209555" cy="3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843824" y="5373216"/>
            <a:ext cx="81477" cy="8147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>
            <a:endCxn id="1034" idx="3"/>
          </p:cNvCxnSpPr>
          <p:nvPr/>
        </p:nvCxnSpPr>
        <p:spPr>
          <a:xfrm flipH="1" flipV="1">
            <a:off x="2195736" y="5254428"/>
            <a:ext cx="76418" cy="14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endCxn id="33" idx="4"/>
          </p:cNvCxnSpPr>
          <p:nvPr/>
        </p:nvCxnSpPr>
        <p:spPr>
          <a:xfrm>
            <a:off x="1974636" y="5399558"/>
            <a:ext cx="256780" cy="5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>
          <a:xfrm>
            <a:off x="2190677" y="5376969"/>
            <a:ext cx="81477" cy="8147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3" name="Picture 9" descr="C:\Users\lh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9" y="5131490"/>
            <a:ext cx="32655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h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8" y="5091149"/>
            <a:ext cx="32655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h\Desktop\1241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20" y="4529330"/>
            <a:ext cx="1382944" cy="19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2. </a:t>
            </a:r>
            <a:r>
              <a:rPr lang="ko-KR" altLang="en-US" dirty="0">
                <a:sym typeface="Wingdings" pitchFamily="2" charset="2"/>
              </a:rPr>
              <a:t>톱밥 생산 공정 및 출하 과정 </a:t>
            </a:r>
            <a:endParaRPr lang="ko-KR" altLang="en-US" dirty="0"/>
          </a:p>
        </p:txBody>
      </p: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3958080" y="963587"/>
            <a:ext cx="5538930" cy="2487565"/>
            <a:chOff x="26373" y="5145244"/>
            <a:chExt cx="4850501" cy="1476376"/>
          </a:xfrm>
        </p:grpSpPr>
        <p:pic>
          <p:nvPicPr>
            <p:cNvPr id="40" name="그림 39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그림 4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80983" y="3371678"/>
            <a:ext cx="4047659" cy="60016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소나무 혼합 </a:t>
            </a:r>
            <a:r>
              <a:rPr lang="ko-KR" altLang="en-US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알톱밥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(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수분 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함유율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8%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미만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, 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목분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5% 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미만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)</a:t>
            </a:r>
          </a:p>
        </p:txBody>
      </p: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-267050" y="980728"/>
            <a:ext cx="5544616" cy="2487565"/>
            <a:chOff x="26373" y="5145244"/>
            <a:chExt cx="4850501" cy="1476376"/>
          </a:xfrm>
        </p:grpSpPr>
        <p:pic>
          <p:nvPicPr>
            <p:cNvPr id="51" name="그림 5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그림 51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>
            <a:grpSpLocks/>
          </p:cNvGrpSpPr>
          <p:nvPr/>
        </p:nvGrpSpPr>
        <p:grpSpPr bwMode="auto">
          <a:xfrm>
            <a:off x="-267050" y="3893763"/>
            <a:ext cx="5544616" cy="2487565"/>
            <a:chOff x="26373" y="5145244"/>
            <a:chExt cx="4850501" cy="1476376"/>
          </a:xfrm>
        </p:grpSpPr>
        <p:pic>
          <p:nvPicPr>
            <p:cNvPr id="54" name="그림 5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그림 54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그룹 55"/>
          <p:cNvGrpSpPr>
            <a:grpSpLocks/>
          </p:cNvGrpSpPr>
          <p:nvPr/>
        </p:nvGrpSpPr>
        <p:grpSpPr bwMode="auto">
          <a:xfrm>
            <a:off x="3952394" y="3861048"/>
            <a:ext cx="5544616" cy="2487565"/>
            <a:chOff x="26373" y="5145244"/>
            <a:chExt cx="4850501" cy="1476376"/>
          </a:xfrm>
        </p:grpSpPr>
        <p:pic>
          <p:nvPicPr>
            <p:cNvPr id="57" name="그림 56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그림 57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866937" y="6285220"/>
            <a:ext cx="3737511" cy="60016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스크리닝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설비 증설</a:t>
            </a:r>
            <a:r>
              <a:rPr lang="en-US" altLang="ko-KR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및 확충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(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목분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/ Powder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발생의 최소화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)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33237" y="6346610"/>
            <a:ext cx="3737511" cy="370679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공장 내부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30" y="3899797"/>
            <a:ext cx="4095089" cy="2448000"/>
          </a:xfrm>
          <a:prstGeom prst="rect">
            <a:avLst/>
          </a:prstGeom>
        </p:spPr>
      </p:pic>
      <p:pic>
        <p:nvPicPr>
          <p:cNvPr id="27" name="Picture 3" descr="C:\Users\USER\Desktop\톱밥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8" y="3899661"/>
            <a:ext cx="40832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E597746-FC27-A5DB-5209-26E4D92B1967}"/>
              </a:ext>
            </a:extLst>
          </p:cNvPr>
          <p:cNvSpPr txBox="1">
            <a:spLocks noChangeArrowheads="1"/>
          </p:cNvSpPr>
          <p:nvPr/>
        </p:nvSpPr>
        <p:spPr>
          <a:xfrm>
            <a:off x="4643049" y="3356018"/>
            <a:ext cx="4047659" cy="60016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소나무 혼합 </a:t>
            </a:r>
            <a:r>
              <a:rPr lang="ko-KR" altLang="en-US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대패톱밥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(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수분 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함유율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8%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미만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, 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목분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5% 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미만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911146-F87B-7A9B-4F8A-0B1882447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30" y="980728"/>
            <a:ext cx="4095830" cy="243353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F6F8455-89D4-891C-EC0D-35564809B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7" y="993379"/>
            <a:ext cx="409387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71230" r="23810" b="14385"/>
          <a:stretch/>
        </p:blipFill>
        <p:spPr bwMode="auto">
          <a:xfrm>
            <a:off x="-12285" y="5833099"/>
            <a:ext cx="9156285" cy="10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0" descr="잔디.png"/>
          <p:cNvPicPr>
            <a:picLocks noChangeAspect="1"/>
          </p:cNvPicPr>
          <p:nvPr/>
        </p:nvPicPr>
        <p:blipFill>
          <a:blip r:embed="rId3"/>
          <a:srcRect l="30469" t="19791" r="28906" b="41667"/>
          <a:stretch>
            <a:fillRect/>
          </a:stretch>
        </p:blipFill>
        <p:spPr>
          <a:xfrm flipH="1">
            <a:off x="-36513" y="4509121"/>
            <a:ext cx="2832113" cy="2016224"/>
          </a:xfrm>
          <a:prstGeom prst="rect">
            <a:avLst/>
          </a:prstGeom>
        </p:spPr>
      </p:pic>
      <p:sp>
        <p:nvSpPr>
          <p:cNvPr id="53" name="모서리가 둥근 직사각형 52"/>
          <p:cNvSpPr/>
          <p:nvPr/>
        </p:nvSpPr>
        <p:spPr>
          <a:xfrm>
            <a:off x="683568" y="1221286"/>
            <a:ext cx="7128552" cy="6240162"/>
          </a:xfrm>
          <a:prstGeom prst="roundRect">
            <a:avLst>
              <a:gd name="adj" fmla="val 3685"/>
            </a:avLst>
          </a:prstGeom>
          <a:noFill/>
          <a:ln w="38100">
            <a:gradFill>
              <a:gsLst>
                <a:gs pos="0">
                  <a:srgbClr val="98D14B"/>
                </a:gs>
                <a:gs pos="49000">
                  <a:srgbClr val="FFEBFA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879264" y="969691"/>
            <a:ext cx="67170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베트남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Lam Dong Province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 채취된 소나무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파쇄 톱밥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수분 함유량 약 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12% 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(+/- 3%).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 ~ 530KG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톤백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포장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소나무 향이 가득함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850 bag 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(425 tons) </a:t>
            </a: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제한 공급 가능</a:t>
            </a:r>
            <a:r>
              <a:rPr lang="en-US" altLang="ko-KR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그림 55" descr="띠.png"/>
          <p:cNvPicPr>
            <a:picLocks noChangeAspect="1"/>
          </p:cNvPicPr>
          <p:nvPr/>
        </p:nvPicPr>
        <p:blipFill>
          <a:blip r:embed="rId4"/>
          <a:srcRect l="5650" r="3333" b="33334"/>
          <a:stretch>
            <a:fillRect/>
          </a:stretch>
        </p:blipFill>
        <p:spPr>
          <a:xfrm>
            <a:off x="879264" y="1240138"/>
            <a:ext cx="5204904" cy="60994"/>
          </a:xfrm>
          <a:prstGeom prst="rect">
            <a:avLst/>
          </a:prstGeom>
        </p:spPr>
      </p:pic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3. </a:t>
            </a:r>
            <a:r>
              <a:rPr lang="ko-KR" altLang="en-US" dirty="0"/>
              <a:t>자연산 소나무 혼합 톱밥</a:t>
            </a:r>
          </a:p>
        </p:txBody>
      </p:sp>
      <p:cxnSp>
        <p:nvCxnSpPr>
          <p:cNvPr id="3" name="직선 연결선 2"/>
          <p:cNvCxnSpPr/>
          <p:nvPr/>
        </p:nvCxnSpPr>
        <p:spPr>
          <a:xfrm flipH="1" flipV="1">
            <a:off x="2838287" y="5294769"/>
            <a:ext cx="87014" cy="1010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>
            <a:endCxn id="8" idx="4"/>
          </p:cNvCxnSpPr>
          <p:nvPr/>
        </p:nvCxnSpPr>
        <p:spPr>
          <a:xfrm flipV="1">
            <a:off x="2675008" y="5454693"/>
            <a:ext cx="209555" cy="3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843824" y="5373216"/>
            <a:ext cx="81477" cy="8147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 flipH="1" flipV="1">
            <a:off x="2195736" y="5254428"/>
            <a:ext cx="76418" cy="14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cxnSpLocks/>
          </p:cNvCxnSpPr>
          <p:nvPr/>
        </p:nvCxnSpPr>
        <p:spPr>
          <a:xfrm>
            <a:off x="1974636" y="5399558"/>
            <a:ext cx="256780" cy="5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1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7" y="29001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4. </a:t>
            </a:r>
            <a:r>
              <a:rPr lang="ko-KR" altLang="en-US" dirty="0">
                <a:sym typeface="Wingdings" pitchFamily="2" charset="2"/>
              </a:rPr>
              <a:t>톱밥 생산 공정 및 출하 과정 </a:t>
            </a:r>
            <a:endParaRPr lang="ko-KR" altLang="en-US" dirty="0"/>
          </a:p>
        </p:txBody>
      </p: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3958080" y="963587"/>
            <a:ext cx="5538930" cy="2487565"/>
            <a:chOff x="26373" y="5145244"/>
            <a:chExt cx="4850501" cy="1476376"/>
          </a:xfrm>
        </p:grpSpPr>
        <p:pic>
          <p:nvPicPr>
            <p:cNvPr id="40" name="그림 39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그림 4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80983" y="3665356"/>
            <a:ext cx="4047659" cy="339708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Lam Dong Province </a:t>
            </a:r>
            <a:r>
              <a:rPr lang="ko-KR" altLang="en-US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채취</a:t>
            </a:r>
            <a:r>
              <a:rPr lang="en-US" altLang="ko-KR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</a:t>
            </a:r>
          </a:p>
        </p:txBody>
      </p: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-267050" y="980728"/>
            <a:ext cx="5544616" cy="2487565"/>
            <a:chOff x="26373" y="5145244"/>
            <a:chExt cx="4850501" cy="1476376"/>
          </a:xfrm>
        </p:grpSpPr>
        <p:pic>
          <p:nvPicPr>
            <p:cNvPr id="51" name="그림 5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그림 51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>
            <a:grpSpLocks/>
          </p:cNvGrpSpPr>
          <p:nvPr/>
        </p:nvGrpSpPr>
        <p:grpSpPr bwMode="auto">
          <a:xfrm>
            <a:off x="-267050" y="3893763"/>
            <a:ext cx="5544616" cy="2487565"/>
            <a:chOff x="26373" y="5145244"/>
            <a:chExt cx="4850501" cy="1476376"/>
          </a:xfrm>
        </p:grpSpPr>
        <p:pic>
          <p:nvPicPr>
            <p:cNvPr id="54" name="그림 5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그림 54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그룹 55"/>
          <p:cNvGrpSpPr>
            <a:grpSpLocks/>
          </p:cNvGrpSpPr>
          <p:nvPr/>
        </p:nvGrpSpPr>
        <p:grpSpPr bwMode="auto">
          <a:xfrm>
            <a:off x="3952394" y="3821755"/>
            <a:ext cx="5544616" cy="2487565"/>
            <a:chOff x="26373" y="5145244"/>
            <a:chExt cx="4850501" cy="1476376"/>
          </a:xfrm>
        </p:grpSpPr>
        <p:pic>
          <p:nvPicPr>
            <p:cNvPr id="57" name="그림 56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그림 57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859212" y="6329924"/>
            <a:ext cx="3737511" cy="339708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건조된 소나무 톱밥</a:t>
            </a:r>
            <a:endParaRPr lang="en-US" altLang="ko-KR" sz="1600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731812" y="3645024"/>
            <a:ext cx="2113168" cy="339708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채취소나무 운반</a:t>
            </a:r>
            <a:endParaRPr lang="en-US" altLang="ko-KR" sz="1600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36056" y="6335852"/>
            <a:ext cx="3737511" cy="339708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sz="16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소나무 파쇄 과정 </a:t>
            </a:r>
            <a:endParaRPr lang="en-US" altLang="ko-KR" sz="1600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AA673B-4832-A360-3B19-F58A7A7AB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2016224" cy="26028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1AF1D7E-323F-3612-1489-4A5BFE759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2016224" cy="26028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3CB6D99-A7CD-7061-71D9-555F7116D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7480"/>
            <a:ext cx="2679776" cy="200983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80757F6-F57A-3508-9682-60913BCF3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35" y="4227157"/>
            <a:ext cx="2677408" cy="20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5. </a:t>
            </a:r>
            <a:r>
              <a:rPr lang="ko-KR" altLang="en-US" dirty="0">
                <a:sym typeface="Wingdings" pitchFamily="2" charset="2"/>
              </a:rPr>
              <a:t>톱밥 생산 공정 및 출하 과정 </a:t>
            </a:r>
            <a:endParaRPr lang="ko-KR" altLang="en-US" dirty="0"/>
          </a:p>
        </p:txBody>
      </p: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3958080" y="963587"/>
            <a:ext cx="5538930" cy="2487565"/>
            <a:chOff x="26373" y="5145244"/>
            <a:chExt cx="4850501" cy="1476376"/>
          </a:xfrm>
        </p:grpSpPr>
        <p:pic>
          <p:nvPicPr>
            <p:cNvPr id="40" name="그림 39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그림 4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-267050" y="980728"/>
            <a:ext cx="5544616" cy="2487565"/>
            <a:chOff x="26373" y="5145244"/>
            <a:chExt cx="4850501" cy="1476376"/>
          </a:xfrm>
        </p:grpSpPr>
        <p:pic>
          <p:nvPicPr>
            <p:cNvPr id="51" name="그림 5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그림 51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>
            <a:grpSpLocks/>
          </p:cNvGrpSpPr>
          <p:nvPr/>
        </p:nvGrpSpPr>
        <p:grpSpPr bwMode="auto">
          <a:xfrm>
            <a:off x="-267050" y="4037779"/>
            <a:ext cx="5544616" cy="2487565"/>
            <a:chOff x="26373" y="5145244"/>
            <a:chExt cx="4850501" cy="1476376"/>
          </a:xfrm>
        </p:grpSpPr>
        <p:pic>
          <p:nvPicPr>
            <p:cNvPr id="54" name="그림 5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그림 54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그룹 55"/>
          <p:cNvGrpSpPr>
            <a:grpSpLocks/>
          </p:cNvGrpSpPr>
          <p:nvPr/>
        </p:nvGrpSpPr>
        <p:grpSpPr bwMode="auto">
          <a:xfrm>
            <a:off x="3952394" y="4005064"/>
            <a:ext cx="5544616" cy="2487565"/>
            <a:chOff x="26373" y="5145244"/>
            <a:chExt cx="4850501" cy="1476376"/>
          </a:xfrm>
        </p:grpSpPr>
        <p:pic>
          <p:nvPicPr>
            <p:cNvPr id="57" name="그림 56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그림 57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400646" y="6381328"/>
            <a:ext cx="2113168" cy="368306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톱밥 포장 과정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25" name="Picture 3" descr="C:\Users\USER\Desktop\톱밥 공정 사진\포장과정_2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9" y="3933056"/>
            <a:ext cx="409604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863144" y="3360189"/>
            <a:ext cx="3409312" cy="60016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품질 검사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(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수분 </a:t>
            </a:r>
            <a:r>
              <a:rPr lang="ko-KR" altLang="en-US" sz="1200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함유율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8% 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미만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)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5048577" y="3429000"/>
            <a:ext cx="3409312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톱밥 압축 과정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23" name="Picture 7" descr="C:\Users\USER\Desktop\톱밥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1" y="1110760"/>
            <a:ext cx="4100034" cy="23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5" y="1110760"/>
            <a:ext cx="4100034" cy="2318240"/>
          </a:xfrm>
          <a:prstGeom prst="rect">
            <a:avLst/>
          </a:prstGeom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6446416"/>
            <a:ext cx="3737511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    </a:t>
            </a:r>
            <a:r>
              <a:rPr lang="ko-KR" altLang="en-US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목분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 수출              동서 톱밥 선적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30" name="Picture 4" descr="C:\Users\USER\Desktop\톱밥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7051" y="4183678"/>
            <a:ext cx="2463169" cy="19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USER\Desktop\톱밥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0413" y="4236010"/>
            <a:ext cx="2462897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5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6. </a:t>
            </a:r>
            <a:r>
              <a:rPr lang="ko-KR" altLang="en-US" dirty="0"/>
              <a:t>작업 현황 </a:t>
            </a:r>
            <a:r>
              <a:rPr lang="en-US" altLang="ko-KR" dirty="0"/>
              <a:t>(</a:t>
            </a:r>
            <a:r>
              <a:rPr lang="ko-KR" altLang="en-US" dirty="0"/>
              <a:t>출하 및 납품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33" name="그룹 32"/>
          <p:cNvGrpSpPr>
            <a:grpSpLocks/>
          </p:cNvGrpSpPr>
          <p:nvPr/>
        </p:nvGrpSpPr>
        <p:grpSpPr bwMode="auto">
          <a:xfrm>
            <a:off x="92990" y="1052736"/>
            <a:ext cx="5040560" cy="2576258"/>
            <a:chOff x="26373" y="5145244"/>
            <a:chExt cx="4850501" cy="1476376"/>
          </a:xfrm>
        </p:grpSpPr>
        <p:pic>
          <p:nvPicPr>
            <p:cNvPr id="34" name="그림 3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그림 34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그룹 35"/>
          <p:cNvGrpSpPr>
            <a:grpSpLocks/>
          </p:cNvGrpSpPr>
          <p:nvPr/>
        </p:nvGrpSpPr>
        <p:grpSpPr bwMode="auto">
          <a:xfrm>
            <a:off x="107504" y="4077072"/>
            <a:ext cx="5040560" cy="2576258"/>
            <a:chOff x="26373" y="5145244"/>
            <a:chExt cx="4850501" cy="1476376"/>
          </a:xfrm>
        </p:grpSpPr>
        <p:pic>
          <p:nvPicPr>
            <p:cNvPr id="37" name="그림 36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그림 37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4067944" y="3877078"/>
            <a:ext cx="5040560" cy="2576258"/>
            <a:chOff x="26373" y="5145244"/>
            <a:chExt cx="4850501" cy="1476376"/>
          </a:xfrm>
        </p:grpSpPr>
        <p:pic>
          <p:nvPicPr>
            <p:cNvPr id="40" name="그림 39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그림 4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그룹 41"/>
          <p:cNvGrpSpPr>
            <a:grpSpLocks/>
          </p:cNvGrpSpPr>
          <p:nvPr/>
        </p:nvGrpSpPr>
        <p:grpSpPr bwMode="auto">
          <a:xfrm>
            <a:off x="4059678" y="1162376"/>
            <a:ext cx="5040560" cy="2576258"/>
            <a:chOff x="26373" y="5145244"/>
            <a:chExt cx="4850501" cy="1476376"/>
          </a:xfrm>
        </p:grpSpPr>
        <p:pic>
          <p:nvPicPr>
            <p:cNvPr id="43" name="그림 42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그림 4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547664" y="3551060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컨테이너 작업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5555176" y="3566096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물류센터 보관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547664" y="6468372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톱밥 상차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5555176" y="6453336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납품 현황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2" y="4033240"/>
            <a:ext cx="3729380" cy="24351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" y="1162376"/>
            <a:ext cx="3737825" cy="240372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72" y="1162376"/>
            <a:ext cx="3727304" cy="23886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32" y="4006622"/>
            <a:ext cx="3747478" cy="24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7. </a:t>
            </a:r>
            <a:r>
              <a:rPr lang="ko-KR" altLang="en-US" dirty="0"/>
              <a:t>이동배차 </a:t>
            </a:r>
            <a:r>
              <a:rPr lang="en-US" altLang="ko-KR" dirty="0"/>
              <a:t>(</a:t>
            </a:r>
            <a:r>
              <a:rPr lang="ko-KR" altLang="en-US" dirty="0"/>
              <a:t>소량배송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33" name="그룹 32"/>
          <p:cNvGrpSpPr>
            <a:grpSpLocks/>
          </p:cNvGrpSpPr>
          <p:nvPr/>
        </p:nvGrpSpPr>
        <p:grpSpPr bwMode="auto">
          <a:xfrm>
            <a:off x="92990" y="1052736"/>
            <a:ext cx="5040560" cy="2576258"/>
            <a:chOff x="26373" y="5145244"/>
            <a:chExt cx="4850501" cy="1476376"/>
          </a:xfrm>
        </p:grpSpPr>
        <p:pic>
          <p:nvPicPr>
            <p:cNvPr id="34" name="그림 3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그림 34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그룹 35"/>
          <p:cNvGrpSpPr>
            <a:grpSpLocks/>
          </p:cNvGrpSpPr>
          <p:nvPr/>
        </p:nvGrpSpPr>
        <p:grpSpPr bwMode="auto">
          <a:xfrm>
            <a:off x="107504" y="4077072"/>
            <a:ext cx="5040560" cy="2576258"/>
            <a:chOff x="26373" y="5145244"/>
            <a:chExt cx="4850501" cy="1476376"/>
          </a:xfrm>
        </p:grpSpPr>
        <p:pic>
          <p:nvPicPr>
            <p:cNvPr id="37" name="그림 36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그림 37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4067944" y="3877078"/>
            <a:ext cx="5040560" cy="2576258"/>
            <a:chOff x="26373" y="5145244"/>
            <a:chExt cx="4850501" cy="1476376"/>
          </a:xfrm>
        </p:grpSpPr>
        <p:pic>
          <p:nvPicPr>
            <p:cNvPr id="40" name="그림 39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그림 40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그룹 41"/>
          <p:cNvGrpSpPr>
            <a:grpSpLocks/>
          </p:cNvGrpSpPr>
          <p:nvPr/>
        </p:nvGrpSpPr>
        <p:grpSpPr bwMode="auto">
          <a:xfrm>
            <a:off x="4059678" y="1162376"/>
            <a:ext cx="5040560" cy="2576258"/>
            <a:chOff x="26373" y="5145244"/>
            <a:chExt cx="4850501" cy="1476376"/>
          </a:xfrm>
        </p:grpSpPr>
        <p:pic>
          <p:nvPicPr>
            <p:cNvPr id="43" name="그림 42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V="1">
              <a:off x="26373" y="5145244"/>
              <a:ext cx="631869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그림 43" descr="215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245005" y="5591461"/>
              <a:ext cx="631869" cy="10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860032" y="3551060"/>
            <a:ext cx="3488400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당사 차량을 이용한 </a:t>
            </a:r>
            <a:r>
              <a:rPr lang="en-US" altLang="ko-KR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2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차 배송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594735" y="6324821"/>
            <a:ext cx="2160933" cy="397032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소량 이동 배송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899592" y="3536024"/>
            <a:ext cx="3488400" cy="397032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1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차 배송 및 톱밥 </a:t>
            </a:r>
            <a:r>
              <a:rPr lang="ko-KR" altLang="en-US" b="1" spc="-100" dirty="0" err="1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집하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5555176" y="6309320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소량 납품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1030" name="Picture 6" descr="\\File-server\공유파일\영업부 자료\양구축협\납품 사진\이병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 r="1782" b="11309"/>
          <a:stretch/>
        </p:blipFill>
        <p:spPr bwMode="auto">
          <a:xfrm>
            <a:off x="4739087" y="1169474"/>
            <a:ext cx="3712789" cy="23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ile-server\공유파일\영업부 자료\양구축협\납품 사진\신돈흥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3" b="45326"/>
          <a:stretch/>
        </p:blipFill>
        <p:spPr bwMode="auto">
          <a:xfrm>
            <a:off x="749618" y="1169474"/>
            <a:ext cx="3727304" cy="23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\\File-server\공유파일\영업부 자료\양구축협\납품 사진\전상욱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4484" r="5859" b="1556"/>
          <a:stretch/>
        </p:blipFill>
        <p:spPr bwMode="auto">
          <a:xfrm>
            <a:off x="774090" y="4077071"/>
            <a:ext cx="3717345" cy="22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File-server\공유파일\영업부 자료\양구축협\납품 사진\신돈흥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8" b="35618"/>
          <a:stretch/>
        </p:blipFill>
        <p:spPr bwMode="auto">
          <a:xfrm>
            <a:off x="4739087" y="4077071"/>
            <a:ext cx="3712789" cy="22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6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8498" y="1996261"/>
            <a:ext cx="2585178" cy="113017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66" y="214591"/>
            <a:ext cx="8895733" cy="58477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 spc="-100">
                <a:ln>
                  <a:prstDash val="solid"/>
                </a:ln>
                <a:solidFill>
                  <a:srgbClr val="27780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</a:lstStyle>
          <a:p>
            <a:r>
              <a:rPr lang="en-US" altLang="ko-KR" dirty="0"/>
              <a:t>8.</a:t>
            </a:r>
            <a:r>
              <a:rPr lang="ko-KR" altLang="en-US" dirty="0"/>
              <a:t> 차량 </a:t>
            </a:r>
            <a:r>
              <a:rPr lang="en-US" altLang="ko-KR" dirty="0"/>
              <a:t>GPS </a:t>
            </a:r>
            <a:r>
              <a:rPr lang="ko-KR" altLang="en-US" dirty="0"/>
              <a:t>장착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6473236" y="3926136"/>
            <a:ext cx="2113168" cy="36696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GPS  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장착 현황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pic>
        <p:nvPicPr>
          <p:cNvPr id="24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3" y="1268760"/>
            <a:ext cx="4147941" cy="2592288"/>
          </a:xfrm>
          <a:prstGeom prst="rect">
            <a:avLst/>
          </a:prstGeom>
          <a:ln>
            <a:solidFill>
              <a:srgbClr val="27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_지피에스_150721\20150609_094925_resized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/>
          <a:stretch/>
        </p:blipFill>
        <p:spPr bwMode="auto">
          <a:xfrm>
            <a:off x="6372200" y="2693474"/>
            <a:ext cx="2275733" cy="1160465"/>
          </a:xfrm>
          <a:prstGeom prst="rect">
            <a:avLst/>
          </a:prstGeom>
          <a:ln>
            <a:solidFill>
              <a:srgbClr val="27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0_지피에스_150721\20150609_095324_resized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13758" r="12868" b="18651"/>
          <a:stretch/>
        </p:blipFill>
        <p:spPr bwMode="auto">
          <a:xfrm>
            <a:off x="6372200" y="1268760"/>
            <a:ext cx="2275733" cy="1152128"/>
          </a:xfrm>
          <a:prstGeom prst="rect">
            <a:avLst/>
          </a:prstGeom>
          <a:ln>
            <a:solidFill>
              <a:srgbClr val="27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043608" y="3896064"/>
            <a:ext cx="3442121" cy="397032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tabLst>
                <a:tab pos="180975" algn="l"/>
              </a:tabLst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5 Ton / 3.5 Ton </a:t>
            </a:r>
            <a:r>
              <a:rPr lang="ko-KR" altLang="en-US" b="1" spc="-100" dirty="0">
                <a:ln>
                  <a:prstDash val="solid"/>
                </a:ln>
                <a:solidFill>
                  <a:srgbClr val="27780A"/>
                </a:solidFill>
                <a:latin typeface="Tahoma" pitchFamily="34" charset="0"/>
                <a:ea typeface="Yoon 윤고딕 550_TT" pitchFamily="18" charset="-127"/>
                <a:cs typeface="Tahoma" pitchFamily="34" charset="0"/>
              </a:rPr>
              <a:t>당사차량 운행</a:t>
            </a:r>
            <a:endParaRPr lang="en-US" altLang="ko-KR" b="1" spc="-100" dirty="0">
              <a:ln>
                <a:prstDash val="solid"/>
              </a:ln>
              <a:solidFill>
                <a:srgbClr val="27780A"/>
              </a:solidFill>
              <a:latin typeface="Tahoma" pitchFamily="34" charset="0"/>
              <a:ea typeface="Yoon 윤고딕 550_TT" pitchFamily="18" charset="-127"/>
              <a:cs typeface="Tahoma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187624" y="4769193"/>
            <a:ext cx="7182756" cy="20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600" dirty="0">
                <a:latin typeface="+mn-ea"/>
              </a:rPr>
              <a:t>배송차량 운전</a:t>
            </a:r>
            <a:r>
              <a:rPr lang="ko-KR" altLang="en-US" sz="1600" dirty="0">
                <a:latin typeface="+mn-ea"/>
              </a:rPr>
              <a:t>자의 </a:t>
            </a:r>
            <a:r>
              <a:rPr lang="en-US" altLang="ko-KR" sz="1600" dirty="0">
                <a:latin typeface="+mn-ea"/>
              </a:rPr>
              <a:t>“</a:t>
            </a:r>
            <a:r>
              <a:rPr lang="ko-KR" altLang="en-US" sz="1600" dirty="0">
                <a:latin typeface="+mn-ea"/>
              </a:rPr>
              <a:t>축산차량등록제 교육 과정</a:t>
            </a:r>
            <a:r>
              <a:rPr lang="en-US" altLang="ko-KR" sz="1600" dirty="0">
                <a:latin typeface="+mn-ea"/>
              </a:rPr>
              <a:t>”</a:t>
            </a:r>
            <a:r>
              <a:rPr lang="ko-KR" altLang="en-US" sz="1600" dirty="0">
                <a:latin typeface="+mn-ea"/>
              </a:rPr>
              <a:t> 이수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완료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600" dirty="0">
                <a:latin typeface="+mn-ea"/>
              </a:rPr>
              <a:t>    (</a:t>
            </a:r>
            <a:r>
              <a:rPr kumimoji="1" lang="ko-KR" altLang="en-US" sz="1600" dirty="0">
                <a:latin typeface="+mn-ea"/>
              </a:rPr>
              <a:t>가축전염병예방법 시행규칙</a:t>
            </a:r>
            <a:r>
              <a:rPr kumimoji="1" lang="en-US" altLang="ko-KR" sz="1600" dirty="0">
                <a:latin typeface="+mn-ea"/>
              </a:rPr>
              <a:t> </a:t>
            </a:r>
            <a:r>
              <a:rPr kumimoji="1" lang="ko-KR" altLang="en-US" sz="1600" dirty="0">
                <a:latin typeface="+mn-ea"/>
              </a:rPr>
              <a:t>제</a:t>
            </a:r>
            <a:r>
              <a:rPr kumimoji="1" lang="en-US" altLang="ko-KR" sz="1600" dirty="0">
                <a:latin typeface="+mn-ea"/>
              </a:rPr>
              <a:t>17</a:t>
            </a:r>
            <a:r>
              <a:rPr kumimoji="1" lang="ko-KR" altLang="en-US" sz="1600" dirty="0">
                <a:latin typeface="+mn-ea"/>
              </a:rPr>
              <a:t>조</a:t>
            </a:r>
            <a:r>
              <a:rPr kumimoji="1" lang="en-US" altLang="ko-KR" sz="1600" dirty="0">
                <a:latin typeface="+mn-ea"/>
              </a:rPr>
              <a:t>3 </a:t>
            </a:r>
            <a:r>
              <a:rPr kumimoji="1" lang="ko-KR" altLang="en-US" sz="1600" dirty="0">
                <a:latin typeface="+mn-ea"/>
              </a:rPr>
              <a:t>제</a:t>
            </a:r>
            <a:r>
              <a:rPr kumimoji="1" lang="en-US" altLang="ko-KR" sz="1600" dirty="0">
                <a:latin typeface="+mn-ea"/>
              </a:rPr>
              <a:t>4</a:t>
            </a:r>
            <a:r>
              <a:rPr kumimoji="1" lang="ko-KR" altLang="en-US" sz="1600" dirty="0">
                <a:latin typeface="+mn-ea"/>
              </a:rPr>
              <a:t>항</a:t>
            </a:r>
            <a:r>
              <a:rPr kumimoji="1" lang="en-US" altLang="ko-KR" sz="1600" dirty="0">
                <a:latin typeface="+mn-ea"/>
              </a:rPr>
              <a:t> </a:t>
            </a:r>
            <a:r>
              <a:rPr kumimoji="1" lang="ko-KR" altLang="en-US" sz="1600" dirty="0">
                <a:latin typeface="+mn-ea"/>
              </a:rPr>
              <a:t>에 의거</a:t>
            </a:r>
            <a:r>
              <a:rPr kumimoji="1" lang="en-US" altLang="ko-KR" sz="1600" dirty="0">
                <a:latin typeface="+mn-ea"/>
              </a:rPr>
              <a:t>)</a:t>
            </a:r>
            <a:endParaRPr lang="en-US" altLang="ko-KR" sz="1600" dirty="0">
              <a:latin typeface="+mn-ea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altLang="ko-KR" sz="1600" dirty="0">
              <a:latin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600" dirty="0">
                <a:latin typeface="+mn-ea"/>
              </a:rPr>
              <a:t>-  </a:t>
            </a:r>
            <a:r>
              <a:rPr lang="ko-KR" altLang="en-US" sz="1600" dirty="0">
                <a:latin typeface="+mn-ea"/>
              </a:rPr>
              <a:t>가축전염병의 신속한 대응 및 확산방지 일환으로 당사 배송 차량 </a:t>
            </a:r>
            <a:r>
              <a:rPr lang="en-US" altLang="ko-KR" sz="1600" dirty="0">
                <a:latin typeface="+mn-ea"/>
              </a:rPr>
              <a:t>GPS</a:t>
            </a:r>
            <a:r>
              <a:rPr lang="ko-KR" altLang="en-US" sz="1600" dirty="0">
                <a:latin typeface="+mn-ea"/>
              </a:rPr>
              <a:t> 설치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1" lang="en-US" altLang="ko-KR" sz="1600" dirty="0">
              <a:latin typeface="+mn-e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600" dirty="0">
                <a:latin typeface="+mn-ea"/>
              </a:rPr>
              <a:t>-  GPS </a:t>
            </a:r>
            <a:r>
              <a:rPr kumimoji="1" lang="ko-KR" altLang="en-US" sz="1600" dirty="0">
                <a:latin typeface="+mn-ea"/>
              </a:rPr>
              <a:t>운행기록 확인</a:t>
            </a:r>
            <a:r>
              <a:rPr kumimoji="1" lang="en-US" altLang="ko-KR" sz="1600" dirty="0">
                <a:latin typeface="+mn-ea"/>
              </a:rPr>
              <a:t>,</a:t>
            </a:r>
            <a:r>
              <a:rPr kumimoji="1" lang="ko-KR" altLang="en-US" sz="1600" dirty="0">
                <a:latin typeface="+mn-ea"/>
              </a:rPr>
              <a:t> 역학조사 및 추가 방역조치 대상 결정에 활용 용이</a:t>
            </a:r>
            <a:r>
              <a:rPr kumimoji="1" lang="en-US" altLang="ko-KR" sz="1600" dirty="0">
                <a:latin typeface="+mn-ea"/>
              </a:rPr>
              <a:t>.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1" lang="ko-KR" altLang="en-US" sz="1600" dirty="0"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11559" y="4677670"/>
            <a:ext cx="8036373" cy="2927794"/>
          </a:xfrm>
          <a:prstGeom prst="roundRect">
            <a:avLst>
              <a:gd name="adj" fmla="val 3685"/>
            </a:avLst>
          </a:prstGeom>
          <a:noFill/>
          <a:ln w="38100">
            <a:gradFill>
              <a:gsLst>
                <a:gs pos="0">
                  <a:srgbClr val="98D14B"/>
                </a:gs>
                <a:gs pos="49000">
                  <a:srgbClr val="FFEBFA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95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458</Words>
  <Application>Microsoft Office PowerPoint</Application>
  <PresentationFormat>화면 슬라이드 쇼(4:3)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Yoon 윤고딕 550_TT</vt:lpstr>
      <vt:lpstr>맑은 고딕</vt:lpstr>
      <vt:lpstr>휴먼둥근헤드라인</vt:lpstr>
      <vt:lpstr>Arial</vt:lpstr>
      <vt:lpstr>Tahoma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bjh</dc:creator>
  <cp:lastModifiedBy>USER</cp:lastModifiedBy>
  <cp:revision>199</cp:revision>
  <cp:lastPrinted>2020-07-23T05:26:32Z</cp:lastPrinted>
  <dcterms:created xsi:type="dcterms:W3CDTF">2013-03-15T01:50:52Z</dcterms:created>
  <dcterms:modified xsi:type="dcterms:W3CDTF">2023-03-30T04:35:38Z</dcterms:modified>
</cp:coreProperties>
</file>